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8" r:id="rId3"/>
    <p:sldId id="267" r:id="rId4"/>
    <p:sldId id="300" r:id="rId5"/>
    <p:sldId id="301" r:id="rId6"/>
    <p:sldId id="302" r:id="rId7"/>
    <p:sldId id="257" r:id="rId8"/>
    <p:sldId id="256" r:id="rId9"/>
    <p:sldId id="258" r:id="rId10"/>
    <p:sldId id="304" r:id="rId11"/>
    <p:sldId id="305" r:id="rId12"/>
    <p:sldId id="322" r:id="rId13"/>
    <p:sldId id="303" r:id="rId14"/>
    <p:sldId id="306" r:id="rId15"/>
    <p:sldId id="307" r:id="rId16"/>
    <p:sldId id="320" r:id="rId17"/>
    <p:sldId id="321" r:id="rId18"/>
    <p:sldId id="308" r:id="rId19"/>
    <p:sldId id="309" r:id="rId20"/>
    <p:sldId id="310" r:id="rId21"/>
    <p:sldId id="323" r:id="rId22"/>
    <p:sldId id="311" r:id="rId23"/>
    <p:sldId id="265" r:id="rId24"/>
    <p:sldId id="312" r:id="rId25"/>
    <p:sldId id="313" r:id="rId26"/>
    <p:sldId id="316" r:id="rId27"/>
    <p:sldId id="317" r:id="rId28"/>
    <p:sldId id="324" r:id="rId29"/>
    <p:sldId id="31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786" y="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Buscombe" userId="40b5834bf46ba212" providerId="LiveId" clId="{0D955A00-CBC1-4450-8FD4-966085AE53D0}"/>
    <pc:docChg chg="custSel addSld modSld sldOrd">
      <pc:chgData name="John Buscombe" userId="40b5834bf46ba212" providerId="LiveId" clId="{0D955A00-CBC1-4450-8FD4-966085AE53D0}" dt="2025-07-04T13:58:30.610" v="1522" actId="27636"/>
      <pc:docMkLst>
        <pc:docMk/>
      </pc:docMkLst>
      <pc:sldChg chg="delSp modSp mod">
        <pc:chgData name="John Buscombe" userId="40b5834bf46ba212" providerId="LiveId" clId="{0D955A00-CBC1-4450-8FD4-966085AE53D0}" dt="2025-07-04T13:07:59.627" v="2" actId="1076"/>
        <pc:sldMkLst>
          <pc:docMk/>
          <pc:sldMk cId="0" sldId="315"/>
        </pc:sldMkLst>
        <pc:spChg chg="mod">
          <ac:chgData name="John Buscombe" userId="40b5834bf46ba212" providerId="LiveId" clId="{0D955A00-CBC1-4450-8FD4-966085AE53D0}" dt="2025-07-04T13:07:59.627" v="2" actId="1076"/>
          <ac:spMkLst>
            <pc:docMk/>
            <pc:sldMk cId="0" sldId="315"/>
            <ac:spMk id="3076" creationId="{247CEA36-DE4E-5926-5C80-FBC4F67EDB0A}"/>
          </ac:spMkLst>
        </pc:spChg>
      </pc:sldChg>
      <pc:sldChg chg="addSp delSp modSp mod modClrScheme chgLayout">
        <pc:chgData name="John Buscombe" userId="40b5834bf46ba212" providerId="LiveId" clId="{0D955A00-CBC1-4450-8FD4-966085AE53D0}" dt="2025-07-04T13:58:30.610" v="1522" actId="27636"/>
        <pc:sldMkLst>
          <pc:docMk/>
          <pc:sldMk cId="1428122968" sldId="319"/>
        </pc:sldMkLst>
        <pc:spChg chg="mod ord">
          <ac:chgData name="John Buscombe" userId="40b5834bf46ba212" providerId="LiveId" clId="{0D955A00-CBC1-4450-8FD4-966085AE53D0}" dt="2025-07-04T13:58:30.532" v="1521" actId="700"/>
          <ac:spMkLst>
            <pc:docMk/>
            <pc:sldMk cId="1428122968" sldId="319"/>
            <ac:spMk id="2" creationId="{C2FD31B0-7C24-A31A-D957-D253F35B8166}"/>
          </ac:spMkLst>
        </pc:spChg>
        <pc:spChg chg="mod ord">
          <ac:chgData name="John Buscombe" userId="40b5834bf46ba212" providerId="LiveId" clId="{0D955A00-CBC1-4450-8FD4-966085AE53D0}" dt="2025-07-04T13:58:30.610" v="1522" actId="27636"/>
          <ac:spMkLst>
            <pc:docMk/>
            <pc:sldMk cId="1428122968" sldId="319"/>
            <ac:spMk id="3" creationId="{13877850-E32C-9DEA-C5DC-E24E39E8D71C}"/>
          </ac:spMkLst>
        </pc:spChg>
      </pc:sldChg>
      <pc:sldChg chg="addSp delSp modSp new mod">
        <pc:chgData name="John Buscombe" userId="40b5834bf46ba212" providerId="LiveId" clId="{0D955A00-CBC1-4450-8FD4-966085AE53D0}" dt="2025-07-04T13:15:44.895" v="302" actId="20577"/>
        <pc:sldMkLst>
          <pc:docMk/>
          <pc:sldMk cId="3617116921" sldId="320"/>
        </pc:sldMkLst>
        <pc:spChg chg="mod">
          <ac:chgData name="John Buscombe" userId="40b5834bf46ba212" providerId="LiveId" clId="{0D955A00-CBC1-4450-8FD4-966085AE53D0}" dt="2025-07-04T13:12:39.892" v="31" actId="20577"/>
          <ac:spMkLst>
            <pc:docMk/>
            <pc:sldMk cId="3617116921" sldId="320"/>
            <ac:spMk id="2" creationId="{A4E8837F-311B-3198-DF8D-EE004D5A2694}"/>
          </ac:spMkLst>
        </pc:spChg>
        <pc:spChg chg="mod">
          <ac:chgData name="John Buscombe" userId="40b5834bf46ba212" providerId="LiveId" clId="{0D955A00-CBC1-4450-8FD4-966085AE53D0}" dt="2025-07-04T13:15:44.895" v="302" actId="20577"/>
          <ac:spMkLst>
            <pc:docMk/>
            <pc:sldMk cId="3617116921" sldId="320"/>
            <ac:spMk id="3" creationId="{305E4E4D-2601-EB7E-F8B7-6D89382DD7FD}"/>
          </ac:spMkLst>
        </pc:spChg>
        <pc:spChg chg="add mod">
          <ac:chgData name="John Buscombe" userId="40b5834bf46ba212" providerId="LiveId" clId="{0D955A00-CBC1-4450-8FD4-966085AE53D0}" dt="2025-07-04T13:13:44.475" v="104" actId="20577"/>
          <ac:spMkLst>
            <pc:docMk/>
            <pc:sldMk cId="3617116921" sldId="320"/>
            <ac:spMk id="6" creationId="{18D0C50A-44C1-64CE-7A0D-78D6C400AAC9}"/>
          </ac:spMkLst>
        </pc:spChg>
        <pc:picChg chg="add mod">
          <ac:chgData name="John Buscombe" userId="40b5834bf46ba212" providerId="LiveId" clId="{0D955A00-CBC1-4450-8FD4-966085AE53D0}" dt="2025-07-04T13:12:55.312" v="33" actId="1076"/>
          <ac:picMkLst>
            <pc:docMk/>
            <pc:sldMk cId="3617116921" sldId="320"/>
            <ac:picMk id="5" creationId="{65FAD9D1-AF33-246F-E7A1-2CB1DEC8BE11}"/>
          </ac:picMkLst>
        </pc:picChg>
      </pc:sldChg>
      <pc:sldChg chg="addSp delSp modSp new mod ord modClrScheme chgLayout">
        <pc:chgData name="John Buscombe" userId="40b5834bf46ba212" providerId="LiveId" clId="{0D955A00-CBC1-4450-8FD4-966085AE53D0}" dt="2025-07-04T13:29:20.556" v="909"/>
        <pc:sldMkLst>
          <pc:docMk/>
          <pc:sldMk cId="3615619627" sldId="321"/>
        </pc:sldMkLst>
        <pc:spChg chg="mod ord">
          <ac:chgData name="John Buscombe" userId="40b5834bf46ba212" providerId="LiveId" clId="{0D955A00-CBC1-4450-8FD4-966085AE53D0}" dt="2025-07-04T13:19:55.491" v="326" actId="700"/>
          <ac:spMkLst>
            <pc:docMk/>
            <pc:sldMk cId="3615619627" sldId="321"/>
            <ac:spMk id="2" creationId="{AA7660FF-17ED-C121-6AEE-C692CDF5EA6F}"/>
          </ac:spMkLst>
        </pc:spChg>
        <pc:spChg chg="add mod ord">
          <ac:chgData name="John Buscombe" userId="40b5834bf46ba212" providerId="LiveId" clId="{0D955A00-CBC1-4450-8FD4-966085AE53D0}" dt="2025-07-04T13:23:45.164" v="592" actId="20577"/>
          <ac:spMkLst>
            <pc:docMk/>
            <pc:sldMk cId="3615619627" sldId="321"/>
            <ac:spMk id="5" creationId="{BD497282-C04B-1007-DA01-2CB6FBD23B57}"/>
          </ac:spMkLst>
        </pc:spChg>
      </pc:sldChg>
      <pc:sldChg chg="addSp delSp modSp new mod modClrScheme chgLayout">
        <pc:chgData name="John Buscombe" userId="40b5834bf46ba212" providerId="LiveId" clId="{0D955A00-CBC1-4450-8FD4-966085AE53D0}" dt="2025-07-04T13:29:05.679" v="907" actId="20577"/>
        <pc:sldMkLst>
          <pc:docMk/>
          <pc:sldMk cId="3065091369" sldId="322"/>
        </pc:sldMkLst>
        <pc:spChg chg="mod ord">
          <ac:chgData name="John Buscombe" userId="40b5834bf46ba212" providerId="LiveId" clId="{0D955A00-CBC1-4450-8FD4-966085AE53D0}" dt="2025-07-04T13:24:39.679" v="623" actId="700"/>
          <ac:spMkLst>
            <pc:docMk/>
            <pc:sldMk cId="3065091369" sldId="322"/>
            <ac:spMk id="2" creationId="{C6666D1B-0AA6-C5A3-57BC-87B2E187BBCE}"/>
          </ac:spMkLst>
        </pc:spChg>
        <pc:spChg chg="add mod ord">
          <ac:chgData name="John Buscombe" userId="40b5834bf46ba212" providerId="LiveId" clId="{0D955A00-CBC1-4450-8FD4-966085AE53D0}" dt="2025-07-04T13:29:05.679" v="907" actId="20577"/>
          <ac:spMkLst>
            <pc:docMk/>
            <pc:sldMk cId="3065091369" sldId="322"/>
            <ac:spMk id="5" creationId="{C6380E8C-F9FA-D604-5704-A0DFC9AEFBDF}"/>
          </ac:spMkLst>
        </pc:spChg>
      </pc:sldChg>
      <pc:sldChg chg="addSp delSp modSp new mod">
        <pc:chgData name="John Buscombe" userId="40b5834bf46ba212" providerId="LiveId" clId="{0D955A00-CBC1-4450-8FD4-966085AE53D0}" dt="2025-07-04T13:47:05.448" v="1159" actId="20577"/>
        <pc:sldMkLst>
          <pc:docMk/>
          <pc:sldMk cId="381615166" sldId="323"/>
        </pc:sldMkLst>
        <pc:spChg chg="mod">
          <ac:chgData name="John Buscombe" userId="40b5834bf46ba212" providerId="LiveId" clId="{0D955A00-CBC1-4450-8FD4-966085AE53D0}" dt="2025-07-04T13:31:32.147" v="927" actId="20577"/>
          <ac:spMkLst>
            <pc:docMk/>
            <pc:sldMk cId="381615166" sldId="323"/>
            <ac:spMk id="2" creationId="{605935E0-9012-AFBB-C103-0EF635D08353}"/>
          </ac:spMkLst>
        </pc:spChg>
        <pc:spChg chg="mod">
          <ac:chgData name="John Buscombe" userId="40b5834bf46ba212" providerId="LiveId" clId="{0D955A00-CBC1-4450-8FD4-966085AE53D0}" dt="2025-07-04T13:47:05.448" v="1159" actId="20577"/>
          <ac:spMkLst>
            <pc:docMk/>
            <pc:sldMk cId="381615166" sldId="323"/>
            <ac:spMk id="3" creationId="{320D2B00-86FF-8269-B9A7-50F29623A3B4}"/>
          </ac:spMkLst>
        </pc:spChg>
        <pc:spChg chg="add mod">
          <ac:chgData name="John Buscombe" userId="40b5834bf46ba212" providerId="LiveId" clId="{0D955A00-CBC1-4450-8FD4-966085AE53D0}" dt="2025-07-04T13:45:47.745" v="1096" actId="20577"/>
          <ac:spMkLst>
            <pc:docMk/>
            <pc:sldMk cId="381615166" sldId="323"/>
            <ac:spMk id="9" creationId="{E7E7656B-9087-DE57-D708-0BC822B6CE9A}"/>
          </ac:spMkLst>
        </pc:spChg>
        <pc:picChg chg="add mod">
          <ac:chgData name="John Buscombe" userId="40b5834bf46ba212" providerId="LiveId" clId="{0D955A00-CBC1-4450-8FD4-966085AE53D0}" dt="2025-07-04T13:45:18.643" v="1076" actId="1076"/>
          <ac:picMkLst>
            <pc:docMk/>
            <pc:sldMk cId="381615166" sldId="323"/>
            <ac:picMk id="6" creationId="{D8F95AA8-1584-BBD8-3DF6-D10BB57D675E}"/>
          </ac:picMkLst>
        </pc:picChg>
      </pc:sldChg>
      <pc:sldChg chg="addSp delSp modSp new mod">
        <pc:chgData name="John Buscombe" userId="40b5834bf46ba212" providerId="LiveId" clId="{0D955A00-CBC1-4450-8FD4-966085AE53D0}" dt="2025-07-04T13:57:43.485" v="1460" actId="1076"/>
        <pc:sldMkLst>
          <pc:docMk/>
          <pc:sldMk cId="3092515498" sldId="324"/>
        </pc:sldMkLst>
        <pc:spChg chg="mod">
          <ac:chgData name="John Buscombe" userId="40b5834bf46ba212" providerId="LiveId" clId="{0D955A00-CBC1-4450-8FD4-966085AE53D0}" dt="2025-07-04T13:54:02.466" v="1193" actId="20577"/>
          <ac:spMkLst>
            <pc:docMk/>
            <pc:sldMk cId="3092515498" sldId="324"/>
            <ac:spMk id="2" creationId="{7158B479-BEA3-5015-1839-00C9DF70FEC7}"/>
          </ac:spMkLst>
        </pc:spChg>
        <pc:spChg chg="mod">
          <ac:chgData name="John Buscombe" userId="40b5834bf46ba212" providerId="LiveId" clId="{0D955A00-CBC1-4450-8FD4-966085AE53D0}" dt="2025-07-04T13:57:34.534" v="1458" actId="27636"/>
          <ac:spMkLst>
            <pc:docMk/>
            <pc:sldMk cId="3092515498" sldId="324"/>
            <ac:spMk id="3" creationId="{915E661F-A810-C2EF-EF53-979702CDEB1E}"/>
          </ac:spMkLst>
        </pc:spChg>
        <pc:picChg chg="add mod">
          <ac:chgData name="John Buscombe" userId="40b5834bf46ba212" providerId="LiveId" clId="{0D955A00-CBC1-4450-8FD4-966085AE53D0}" dt="2025-07-04T13:57:43.485" v="1460" actId="1076"/>
          <ac:picMkLst>
            <pc:docMk/>
            <pc:sldMk cId="3092515498" sldId="324"/>
            <ac:picMk id="5" creationId="{9705BE99-4808-066C-5077-65125DF0A81C}"/>
          </ac:picMkLst>
        </pc:picChg>
      </pc:sldChg>
    </pc:docChg>
  </pc:docChgLst>
  <pc:docChgLst>
    <pc:chgData name="John Buscombe" userId="40b5834bf46ba212" providerId="LiveId" clId="{D07FBA54-6632-417C-9E72-2F6FFA8C186D}"/>
    <pc:docChg chg="modSld">
      <pc:chgData name="John Buscombe" userId="40b5834bf46ba212" providerId="LiveId" clId="{D07FBA54-6632-417C-9E72-2F6FFA8C186D}" dt="2023-08-14T10:46:34.612" v="25" actId="20577"/>
      <pc:docMkLst>
        <pc:docMk/>
      </pc:docMkLst>
      <pc:sldChg chg="modSp mod">
        <pc:chgData name="John Buscombe" userId="40b5834bf46ba212" providerId="LiveId" clId="{D07FBA54-6632-417C-9E72-2F6FFA8C186D}" dt="2023-08-14T10:46:34.612" v="25" actId="20577"/>
        <pc:sldMkLst>
          <pc:docMk/>
          <pc:sldMk cId="1795346569" sldId="311"/>
        </pc:sldMkLst>
      </pc:sldChg>
    </pc:docChg>
  </pc:docChgLst>
  <pc:docChgLst>
    <pc:chgData name="John Buscombe" userId="40b5834bf46ba212" providerId="LiveId" clId="{708393DC-B9B4-4565-B36E-A8350ECA98D1}"/>
    <pc:docChg chg="custSel modSld">
      <pc:chgData name="John Buscombe" userId="40b5834bf46ba212" providerId="LiveId" clId="{708393DC-B9B4-4565-B36E-A8350ECA98D1}" dt="2025-07-24T08:44:33.487" v="7" actId="20577"/>
      <pc:docMkLst>
        <pc:docMk/>
      </pc:docMkLst>
      <pc:sldChg chg="modSp mod">
        <pc:chgData name="John Buscombe" userId="40b5834bf46ba212" providerId="LiveId" clId="{708393DC-B9B4-4565-B36E-A8350ECA98D1}" dt="2025-07-24T08:44:33.487" v="7" actId="20577"/>
        <pc:sldMkLst>
          <pc:docMk/>
          <pc:sldMk cId="2369092485" sldId="304"/>
        </pc:sldMkLst>
        <pc:spChg chg="mod">
          <ac:chgData name="John Buscombe" userId="40b5834bf46ba212" providerId="LiveId" clId="{708393DC-B9B4-4565-B36E-A8350ECA98D1}" dt="2025-07-24T08:44:33.487" v="7" actId="20577"/>
          <ac:spMkLst>
            <pc:docMk/>
            <pc:sldMk cId="2369092485" sldId="304"/>
            <ac:spMk id="4" creationId="{667AD497-D5F2-C169-F17C-7F0569D4EDA1}"/>
          </ac:spMkLst>
        </pc:spChg>
      </pc:sldChg>
      <pc:sldChg chg="modSp mod">
        <pc:chgData name="John Buscombe" userId="40b5834bf46ba212" providerId="LiveId" clId="{708393DC-B9B4-4565-B36E-A8350ECA98D1}" dt="2025-07-24T08:44:21.088" v="0" actId="1076"/>
        <pc:sldMkLst>
          <pc:docMk/>
          <pc:sldMk cId="0" sldId="315"/>
        </pc:sldMkLst>
        <pc:spChg chg="mod">
          <ac:chgData name="John Buscombe" userId="40b5834bf46ba212" providerId="LiveId" clId="{708393DC-B9B4-4565-B36E-A8350ECA98D1}" dt="2025-07-24T08:44:21.088" v="0" actId="1076"/>
          <ac:spMkLst>
            <pc:docMk/>
            <pc:sldMk cId="0" sldId="315"/>
            <ac:spMk id="3074" creationId="{6015890F-B190-A909-E41B-9E0F2ECD6B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9BA-70DF-4043-96A8-4A1925BED66F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1F36-6939-4B96-93D8-71DD23715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47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9BA-70DF-4043-96A8-4A1925BED66F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1F36-6939-4B96-93D8-71DD23715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9BA-70DF-4043-96A8-4A1925BED66F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1F36-6939-4B96-93D8-71DD23715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6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9BA-70DF-4043-96A8-4A1925BED66F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1F36-6939-4B96-93D8-71DD23715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83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9BA-70DF-4043-96A8-4A1925BED66F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1F36-6939-4B96-93D8-71DD23715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4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9BA-70DF-4043-96A8-4A1925BED66F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1F36-6939-4B96-93D8-71DD23715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8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9BA-70DF-4043-96A8-4A1925BED66F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1F36-6939-4B96-93D8-71DD23715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42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9BA-70DF-4043-96A8-4A1925BED66F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1F36-6939-4B96-93D8-71DD23715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4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9BA-70DF-4043-96A8-4A1925BED66F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1F36-6939-4B96-93D8-71DD23715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35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9BA-70DF-4043-96A8-4A1925BED66F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1F36-6939-4B96-93D8-71DD23715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9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9BA-70DF-4043-96A8-4A1925BED66F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1F36-6939-4B96-93D8-71DD23715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66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0F9BA-70DF-4043-96A8-4A1925BED66F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B1F36-6939-4B96-93D8-71DD23715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36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>
            <a:extLst>
              <a:ext uri="{FF2B5EF4-FFF2-40B4-BE49-F238E27FC236}">
                <a16:creationId xmlns:a16="http://schemas.microsoft.com/office/drawing/2014/main" id="{6015890F-B190-A909-E41B-9E0F2ECD6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65104"/>
            <a:ext cx="6858000" cy="1655763"/>
          </a:xfrm>
        </p:spPr>
        <p:txBody>
          <a:bodyPr/>
          <a:lstStyle/>
          <a:p>
            <a:pPr eaLnBrk="1" hangingPunct="1"/>
            <a:r>
              <a:rPr lang="en-GB" altLang="en-US" dirty="0"/>
              <a:t>Prof John Buscombe</a:t>
            </a:r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B7D0722F-89DE-205E-DBE3-9A106D23B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5040313"/>
            <a:ext cx="619442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1">
            <a:extLst>
              <a:ext uri="{FF2B5EF4-FFF2-40B4-BE49-F238E27FC236}">
                <a16:creationId xmlns:a16="http://schemas.microsoft.com/office/drawing/2014/main" id="{247CEA36-DE4E-5926-5C80-FBC4F67ED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25151"/>
            <a:ext cx="7772400" cy="2387600"/>
          </a:xfrm>
        </p:spPr>
        <p:txBody>
          <a:bodyPr/>
          <a:lstStyle/>
          <a:p>
            <a:r>
              <a:rPr lang="en-GB" altLang="en-US" sz="4400" dirty="0"/>
              <a:t>FAPI and all that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63C99A-BF80-EFF5-3C37-9BA6963C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Ga-68 FAPI in gynaecological cancer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AD497-D5F2-C169-F17C-7F0569D4ED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Study by </a:t>
            </a:r>
            <a:r>
              <a:rPr lang="en-GB" dirty="0" err="1"/>
              <a:t>Dendl</a:t>
            </a:r>
            <a:r>
              <a:rPr lang="en-GB" dirty="0"/>
              <a:t> at al EJNMMI 2021</a:t>
            </a:r>
          </a:p>
          <a:p>
            <a:r>
              <a:rPr lang="en-GB" dirty="0"/>
              <a:t>Looked at </a:t>
            </a:r>
            <a:r>
              <a:rPr lang="en-GB"/>
              <a:t>167 women with </a:t>
            </a:r>
            <a:r>
              <a:rPr lang="en-GB" dirty="0"/>
              <a:t>endometrial, ovarian and breast cancer in Germany</a:t>
            </a:r>
          </a:p>
          <a:p>
            <a:r>
              <a:rPr lang="en-GB" dirty="0"/>
              <a:t>Correlation with known sites of disease </a:t>
            </a:r>
          </a:p>
          <a:p>
            <a:r>
              <a:rPr lang="en-GB" dirty="0"/>
              <a:t>Main advantage is better T/B ratio in areas like liver and chest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320DE9-0FC2-7D1E-FB78-336811CBA2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1" y="2708920"/>
            <a:ext cx="4350023" cy="2232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F6D6FA-5862-07C7-2114-C88767590E60}"/>
              </a:ext>
            </a:extLst>
          </p:cNvPr>
          <p:cNvSpPr txBox="1"/>
          <p:nvPr/>
        </p:nvSpPr>
        <p:spPr>
          <a:xfrm>
            <a:off x="5220072" y="522920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63 year old female with metastatic breast cancer </a:t>
            </a:r>
          </a:p>
        </p:txBody>
      </p:sp>
    </p:spTree>
    <p:extLst>
      <p:ext uri="{BB962C8B-B14F-4D97-AF65-F5344CB8AC3E}">
        <p14:creationId xmlns:p14="http://schemas.microsoft.com/office/powerpoint/2010/main" val="2369092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78A95E-D2FC-CA58-1D32-DF99B9F6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Variation in FAPI uptake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B268F-A88A-1844-6EE7-C417C937AF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In review of 167 women with gynae or breast cancer noted variation of FAPI uptake </a:t>
            </a:r>
          </a:p>
          <a:p>
            <a:r>
              <a:rPr lang="en-GB" dirty="0"/>
              <a:t>Note menopausal status important for example minimal uptake of Ga-68 FAPI in post menopausal breast cancer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F603A5-7D9E-81D2-0D99-29CEBFF60F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8846" y="1600200"/>
            <a:ext cx="301730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14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6D1B-0AA6-C5A3-57BC-87B2E187B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Ga-68 FAPI in gastric cancer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380E8C-F9FA-D604-5704-A0DFC9AEF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Meta-analysis of Ga-68 FAPI in gastric cancer</a:t>
            </a:r>
          </a:p>
          <a:p>
            <a:r>
              <a:rPr lang="en-GB" dirty="0"/>
              <a:t>Ruan et al </a:t>
            </a:r>
            <a:r>
              <a:rPr lang="en-GB" dirty="0" err="1"/>
              <a:t>Theranostics</a:t>
            </a:r>
            <a:r>
              <a:rPr lang="en-GB" dirty="0"/>
              <a:t> 2023</a:t>
            </a:r>
          </a:p>
          <a:p>
            <a:r>
              <a:rPr lang="en-GB" dirty="0"/>
              <a:t>Looked at 14 studies of 527 patients, 358 with gastric cancer </a:t>
            </a:r>
          </a:p>
          <a:p>
            <a:r>
              <a:rPr lang="en-GB" dirty="0"/>
              <a:t>Pooled sensitivity 84% and specificity 88%</a:t>
            </a:r>
          </a:p>
          <a:p>
            <a:r>
              <a:rPr lang="en-GB" dirty="0"/>
              <a:t>However no prospective trials and though F-18 FDG quoted not the same patients in many trials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91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21011C-C32C-87EB-0BF2-ED915B28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Ga-68 FAPI PET in GI tumours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CED45-E63A-756B-3EC8-DF7362E54D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Yang et al </a:t>
            </a:r>
            <a:r>
              <a:rPr lang="en-GB" dirty="0" err="1"/>
              <a:t>Fron</a:t>
            </a:r>
            <a:r>
              <a:rPr lang="en-GB" dirty="0"/>
              <a:t> Oncol 2022</a:t>
            </a:r>
          </a:p>
          <a:p>
            <a:r>
              <a:rPr lang="en-GB" dirty="0"/>
              <a:t>Imaged 36 patients with GI tumours in Nanjing China</a:t>
            </a:r>
          </a:p>
          <a:p>
            <a:r>
              <a:rPr lang="en-GB" dirty="0"/>
              <a:t>Identified tumours not seen on FDG </a:t>
            </a:r>
          </a:p>
          <a:p>
            <a:r>
              <a:rPr lang="en-GB" dirty="0"/>
              <a:t>Noted low background in normal liver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EFB91B-DD1F-C55F-5208-4FE8CB2DCE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869307"/>
            <a:ext cx="4038600" cy="198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28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5A624-378F-C357-3339-7544F47F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Ga-68 FAPI in sarcoma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0C3DF-2F51-39F2-CF9B-6FA9FF3D16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Sarcomas are connective tissue tumours</a:t>
            </a:r>
          </a:p>
          <a:p>
            <a:r>
              <a:rPr lang="en-GB" dirty="0"/>
              <a:t>Cell lines are fibroblast like</a:t>
            </a:r>
          </a:p>
          <a:p>
            <a:r>
              <a:rPr lang="en-GB" dirty="0"/>
              <a:t>Therefore could be good target for Ga-68 FAPI</a:t>
            </a:r>
          </a:p>
          <a:p>
            <a:r>
              <a:rPr lang="en-GB" dirty="0" err="1"/>
              <a:t>Koerber</a:t>
            </a:r>
            <a:r>
              <a:rPr lang="en-GB" dirty="0"/>
              <a:t> et al imaged 15 sarcoma patients in Germany EJNMMI 2021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1D398C-7264-E6AA-F9B3-9076991876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96841"/>
            <a:ext cx="4038600" cy="2532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4097F7-8186-94DB-90F9-A47A9C184259}"/>
              </a:ext>
            </a:extLst>
          </p:cNvPr>
          <p:cNvSpPr txBox="1"/>
          <p:nvPr/>
        </p:nvSpPr>
        <p:spPr>
          <a:xfrm>
            <a:off x="5004048" y="544522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Very high uptake of Ga-68 FAPI in metastatic liposarcoma </a:t>
            </a:r>
            <a:r>
              <a:rPr lang="en-GB" dirty="0" err="1"/>
              <a:t>SUVmax</a:t>
            </a:r>
            <a:r>
              <a:rPr lang="en-GB" dirty="0"/>
              <a:t>=15</a:t>
            </a:r>
          </a:p>
        </p:txBody>
      </p:sp>
    </p:spTree>
    <p:extLst>
      <p:ext uri="{BB962C8B-B14F-4D97-AF65-F5344CB8AC3E}">
        <p14:creationId xmlns:p14="http://schemas.microsoft.com/office/powerpoint/2010/main" val="3176090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812F-CB2D-BD37-FE93-FFC9CA1F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Ga-68 FAPI in cholangiocarcinoma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E6943-7E4D-6B83-2E9C-28F64CFCDD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Cholangiocarcinoma is a diagnostic problem</a:t>
            </a:r>
          </a:p>
          <a:p>
            <a:r>
              <a:rPr lang="en-GB" dirty="0"/>
              <a:t>Often small</a:t>
            </a:r>
          </a:p>
          <a:p>
            <a:r>
              <a:rPr lang="en-GB" dirty="0"/>
              <a:t>Have low uptake of FDG </a:t>
            </a:r>
          </a:p>
          <a:p>
            <a:r>
              <a:rPr lang="en-GB" dirty="0"/>
              <a:t>Within liver with high background</a:t>
            </a:r>
          </a:p>
          <a:p>
            <a:r>
              <a:rPr lang="en-GB" dirty="0"/>
              <a:t>Maybe a good target for Ga-68 FAPI</a:t>
            </a:r>
          </a:p>
          <a:p>
            <a:r>
              <a:rPr lang="en-GB" dirty="0"/>
              <a:t>Pabst et al JNM 2023</a:t>
            </a:r>
          </a:p>
          <a:p>
            <a:r>
              <a:rPr lang="en-GB" dirty="0"/>
              <a:t>10 patients from Germany 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856560-D079-25B2-9DFB-4AEED1E4CF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1960" y="2162004"/>
            <a:ext cx="4974792" cy="21310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DF3183-4E65-91D2-A968-52F4AFC9BF0F}"/>
              </a:ext>
            </a:extLst>
          </p:cNvPr>
          <p:cNvSpPr txBox="1"/>
          <p:nvPr/>
        </p:nvSpPr>
        <p:spPr>
          <a:xfrm>
            <a:off x="5148064" y="450912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Cholangiocarcinoma seen with FAPI and FDG imaging with clearer uptake of FAPI </a:t>
            </a:r>
          </a:p>
        </p:txBody>
      </p:sp>
    </p:spTree>
    <p:extLst>
      <p:ext uri="{BB962C8B-B14F-4D97-AF65-F5344CB8AC3E}">
        <p14:creationId xmlns:p14="http://schemas.microsoft.com/office/powerpoint/2010/main" val="3381938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837F-311B-3198-DF8D-EE004D5A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Ga-68 FAPI in lung 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E4E4D-2601-EB7E-F8B7-6D89382DD7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Xie et al Fron Oncol 2024</a:t>
            </a:r>
          </a:p>
          <a:p>
            <a:r>
              <a:rPr lang="en-GB" dirty="0"/>
              <a:t>Retrospective review of Ga-68 FAPI uptake in lung pathologies in 99 patients in China </a:t>
            </a:r>
          </a:p>
          <a:p>
            <a:r>
              <a:rPr lang="en-GB" dirty="0"/>
              <a:t>Large range in all pathologies</a:t>
            </a:r>
          </a:p>
          <a:p>
            <a:r>
              <a:rPr lang="en-GB" dirty="0"/>
              <a:t>Highest mean </a:t>
            </a:r>
            <a:r>
              <a:rPr lang="en-GB" dirty="0" err="1"/>
              <a:t>SUVmax</a:t>
            </a:r>
            <a:r>
              <a:rPr lang="en-GB" dirty="0"/>
              <a:t> in lung primaries 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FAD9D1-AF33-246F-E7A1-2CB1DEC8BE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32973" y="2204864"/>
            <a:ext cx="4038600" cy="208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D0C50A-44C1-64CE-7A0D-78D6C400AAC9}"/>
              </a:ext>
            </a:extLst>
          </p:cNvPr>
          <p:cNvSpPr txBox="1"/>
          <p:nvPr/>
        </p:nvSpPr>
        <p:spPr>
          <a:xfrm>
            <a:off x="5076056" y="472514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G1 Primary lung cancer</a:t>
            </a:r>
          </a:p>
          <a:p>
            <a:r>
              <a:rPr lang="en-GB" dirty="0"/>
              <a:t>G2 </a:t>
            </a:r>
            <a:r>
              <a:rPr lang="en-GB" dirty="0" err="1"/>
              <a:t>Metastaic</a:t>
            </a:r>
            <a:r>
              <a:rPr lang="en-GB" dirty="0"/>
              <a:t> tumour in lungs</a:t>
            </a:r>
          </a:p>
          <a:p>
            <a:r>
              <a:rPr lang="en-GB" dirty="0"/>
              <a:t>G3 Benign lesions </a:t>
            </a:r>
          </a:p>
        </p:txBody>
      </p:sp>
    </p:spTree>
    <p:extLst>
      <p:ext uri="{BB962C8B-B14F-4D97-AF65-F5344CB8AC3E}">
        <p14:creationId xmlns:p14="http://schemas.microsoft.com/office/powerpoint/2010/main" val="3617116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60FF-17ED-C121-6AEE-C692CDF5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Ga-68 FAPI vs F-18 FDG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497282-C04B-1007-DA01-2CB6FBD23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Prospective study by Ballal et al</a:t>
            </a:r>
          </a:p>
          <a:p>
            <a:r>
              <a:rPr lang="en-GB" dirty="0"/>
              <a:t>Centres in India, Germany and Chile</a:t>
            </a:r>
          </a:p>
          <a:p>
            <a:r>
              <a:rPr lang="en-GB" dirty="0"/>
              <a:t>45 patients with various cancers imaged with both agents</a:t>
            </a:r>
          </a:p>
          <a:p>
            <a:r>
              <a:rPr lang="en-GB" dirty="0"/>
              <a:t>A non significant increase in lymph node metastases seen with Ga-68 FAPI compared to FDG</a:t>
            </a:r>
          </a:p>
          <a:p>
            <a:r>
              <a:rPr lang="en-GB" dirty="0"/>
              <a:t>No significant difference in SUV</a:t>
            </a:r>
          </a:p>
        </p:txBody>
      </p:sp>
    </p:spTree>
    <p:extLst>
      <p:ext uri="{BB962C8B-B14F-4D97-AF65-F5344CB8AC3E}">
        <p14:creationId xmlns:p14="http://schemas.microsoft.com/office/powerpoint/2010/main" val="3615619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6725A-DBEA-E93B-D2E0-34792D31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Ga-68 FAPI PET in lung fibrosis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DCC72-2FEB-7D3A-3AC4-1CDBF238A3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Idiopathic lung fibrosis is a rare but deadly disease</a:t>
            </a:r>
          </a:p>
          <a:p>
            <a:r>
              <a:rPr lang="en-GB" dirty="0"/>
              <a:t>When CT abnormal there is irreversible lung damage</a:t>
            </a:r>
          </a:p>
          <a:p>
            <a:r>
              <a:rPr lang="en-GB" dirty="0"/>
              <a:t>Ga-68 FAPI PET offers the possibility of early detection</a:t>
            </a:r>
          </a:p>
          <a:p>
            <a:r>
              <a:rPr lang="en-GB" dirty="0" err="1"/>
              <a:t>Rohrivh</a:t>
            </a:r>
            <a:r>
              <a:rPr lang="en-GB" dirty="0"/>
              <a:t> et al JNM 2022 Imaged 3 patients in Germany with early lung fibrosis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E764CE-2658-93F1-104F-9A1688DB1D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95007"/>
            <a:ext cx="4038600" cy="41363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0D638D-AB56-4D7B-2BF5-B906EE63207F}"/>
              </a:ext>
            </a:extLst>
          </p:cNvPr>
          <p:cNvSpPr txBox="1"/>
          <p:nvPr/>
        </p:nvSpPr>
        <p:spPr>
          <a:xfrm>
            <a:off x="4495800" y="6126163"/>
            <a:ext cx="425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Rosencrans</a:t>
            </a:r>
            <a:r>
              <a:rPr lang="en-GB" dirty="0"/>
              <a:t> et al EJNMMI </a:t>
            </a:r>
          </a:p>
        </p:txBody>
      </p:sp>
    </p:spTree>
    <p:extLst>
      <p:ext uri="{BB962C8B-B14F-4D97-AF65-F5344CB8AC3E}">
        <p14:creationId xmlns:p14="http://schemas.microsoft.com/office/powerpoint/2010/main" val="1004667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B799B-C7CD-D4FE-B930-B312ACFD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Ga-68 FAPI in liver cirrhosis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89811-75FB-DFA5-3410-47166D7982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Tatar et al Mol </a:t>
            </a:r>
            <a:r>
              <a:rPr lang="en-GB" dirty="0" err="1"/>
              <a:t>Imag</a:t>
            </a:r>
            <a:r>
              <a:rPr lang="en-GB" dirty="0"/>
              <a:t> </a:t>
            </a:r>
            <a:r>
              <a:rPr lang="en-GB" dirty="0" err="1"/>
              <a:t>RadioTher</a:t>
            </a:r>
            <a:r>
              <a:rPr lang="en-GB" dirty="0"/>
              <a:t> 2023</a:t>
            </a:r>
          </a:p>
          <a:p>
            <a:r>
              <a:rPr lang="en-GB" dirty="0"/>
              <a:t>Reports 3 patients in Turkey</a:t>
            </a:r>
          </a:p>
          <a:p>
            <a:r>
              <a:rPr lang="en-GB" dirty="0"/>
              <a:t>All had cirrhosis </a:t>
            </a:r>
          </a:p>
          <a:p>
            <a:r>
              <a:rPr lang="en-GB" dirty="0"/>
              <a:t> Ga-68 FAPI shows marked uptake in cirrhotic liver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CC5145-6E11-2CDC-7B88-0B02730E2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708920"/>
            <a:ext cx="5345772" cy="29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4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FC21-B542-F565-6A80-A33A6F80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34652-010F-0B81-A28B-9B59F7B42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FAPI</a:t>
            </a:r>
          </a:p>
          <a:p>
            <a:r>
              <a:rPr lang="en-GB" dirty="0"/>
              <a:t>FES</a:t>
            </a:r>
          </a:p>
          <a:p>
            <a:r>
              <a:rPr lang="en-GB" dirty="0"/>
              <a:t>Other agents </a:t>
            </a:r>
          </a:p>
        </p:txBody>
      </p:sp>
    </p:spTree>
    <p:extLst>
      <p:ext uri="{BB962C8B-B14F-4D97-AF65-F5344CB8AC3E}">
        <p14:creationId xmlns:p14="http://schemas.microsoft.com/office/powerpoint/2010/main" val="2876514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49AA-3D91-6731-37A0-3E9D1C8D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Ga-68 FAPI in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7906C-AD3D-1E3A-E427-3BD768E97E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Not much data</a:t>
            </a:r>
          </a:p>
          <a:p>
            <a:r>
              <a:rPr lang="en-GB" dirty="0"/>
              <a:t>Makes sense in chronic infection with fibrosis</a:t>
            </a:r>
          </a:p>
          <a:p>
            <a:r>
              <a:rPr lang="en-GB" dirty="0"/>
              <a:t>Case report by Gu et al from China Clin </a:t>
            </a:r>
            <a:r>
              <a:rPr lang="en-GB" dirty="0" err="1"/>
              <a:t>Nuc</a:t>
            </a:r>
            <a:r>
              <a:rPr lang="en-GB" dirty="0"/>
              <a:t> Med 2020</a:t>
            </a:r>
          </a:p>
          <a:p>
            <a:r>
              <a:rPr lang="en-GB" dirty="0"/>
              <a:t>Good Ga-68 FAPI uptake in TB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B32D2D-731F-E577-D42B-CF41923320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025587"/>
            <a:ext cx="4038600" cy="14034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7F9535-29A0-F1EB-75A0-E90CC22C41C4}"/>
              </a:ext>
            </a:extLst>
          </p:cNvPr>
          <p:cNvSpPr txBox="1"/>
          <p:nvPr/>
        </p:nvSpPr>
        <p:spPr>
          <a:xfrm>
            <a:off x="5868144" y="353236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F-18 FDG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8975D6-B0D1-D3AF-318A-384AA39F5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050" y="4495722"/>
            <a:ext cx="4138550" cy="14381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E4744D-975B-18C2-1455-3FAA15F4288A}"/>
              </a:ext>
            </a:extLst>
          </p:cNvPr>
          <p:cNvSpPr txBox="1"/>
          <p:nvPr/>
        </p:nvSpPr>
        <p:spPr>
          <a:xfrm>
            <a:off x="5868144" y="612616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Ga-68 FAPI</a:t>
            </a:r>
          </a:p>
        </p:txBody>
      </p:sp>
    </p:spTree>
    <p:extLst>
      <p:ext uri="{BB962C8B-B14F-4D97-AF65-F5344CB8AC3E}">
        <p14:creationId xmlns:p14="http://schemas.microsoft.com/office/powerpoint/2010/main" val="991773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35E0-9012-AFBB-C103-0EF635D0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Ga-68 </a:t>
            </a:r>
            <a:r>
              <a:rPr lang="en-GB" dirty="0" err="1"/>
              <a:t>Pentixifor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D2B00-86FF-8269-B9A7-50F29623A3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Ga-68 </a:t>
            </a:r>
            <a:r>
              <a:rPr lang="en-GB" dirty="0" err="1"/>
              <a:t>Pentixifor</a:t>
            </a:r>
            <a:r>
              <a:rPr lang="en-GB" dirty="0"/>
              <a:t> binds to CXCR4 a cytokine found on mammalian cells</a:t>
            </a:r>
          </a:p>
          <a:p>
            <a:r>
              <a:rPr lang="en-GB" dirty="0"/>
              <a:t>High expression of CXCR4 in cancer cells with metastatic potential </a:t>
            </a:r>
          </a:p>
          <a:p>
            <a:r>
              <a:rPr lang="en-GB" dirty="0"/>
              <a:t>Uptake also seen in IBD, atherosclerosis and Conn’s tumours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F95AA8-1584-BBD8-3DF6-D10BB57D6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047" y="1844824"/>
            <a:ext cx="4431753" cy="23762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E7656B-9087-DE57-D708-0BC822B6CE9A}"/>
              </a:ext>
            </a:extLst>
          </p:cNvPr>
          <p:cNvSpPr txBox="1"/>
          <p:nvPr/>
        </p:nvSpPr>
        <p:spPr>
          <a:xfrm>
            <a:off x="5076056" y="45811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Buck et al JNM 2022</a:t>
            </a:r>
          </a:p>
        </p:txBody>
      </p:sp>
    </p:spTree>
    <p:extLst>
      <p:ext uri="{BB962C8B-B14F-4D97-AF65-F5344CB8AC3E}">
        <p14:creationId xmlns:p14="http://schemas.microsoft.com/office/powerpoint/2010/main" val="381615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0F5882-546A-6721-3618-781628B1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Oestrogen receptor imaging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08BAF6-E7DE-93B5-06E8-81E9C6EBB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Though FDG is very useful in breast cancer there can be inflammation caused by treatment </a:t>
            </a:r>
          </a:p>
          <a:p>
            <a:r>
              <a:rPr lang="en-GB" dirty="0"/>
              <a:t>Oestrogen receptors mean good prognosis </a:t>
            </a:r>
          </a:p>
          <a:p>
            <a:r>
              <a:rPr lang="en-GB" dirty="0"/>
              <a:t>However, genetic drift in </a:t>
            </a:r>
            <a:r>
              <a:rPr lang="en-GB" dirty="0" err="1"/>
              <a:t>mets</a:t>
            </a:r>
            <a:r>
              <a:rPr lang="en-GB" dirty="0"/>
              <a:t> mean even if primary ER positive </a:t>
            </a:r>
            <a:r>
              <a:rPr lang="en-GB" dirty="0" err="1"/>
              <a:t>mets</a:t>
            </a:r>
            <a:r>
              <a:rPr lang="en-GB" dirty="0"/>
              <a:t> may not be</a:t>
            </a:r>
          </a:p>
          <a:p>
            <a:r>
              <a:rPr lang="en-GB" dirty="0"/>
              <a:t>Could biopsy and stain every site of disease</a:t>
            </a:r>
          </a:p>
          <a:p>
            <a:r>
              <a:rPr lang="en-GB" dirty="0"/>
              <a:t>Maybe easier to perform whole body ER imaging with </a:t>
            </a:r>
            <a:r>
              <a:rPr lang="en-GB" dirty="0" err="1"/>
              <a:t>fluoro-estrodiol</a:t>
            </a:r>
            <a:r>
              <a:rPr lang="en-GB" dirty="0"/>
              <a:t> (FES) PET</a:t>
            </a:r>
          </a:p>
        </p:txBody>
      </p:sp>
    </p:spTree>
    <p:extLst>
      <p:ext uri="{BB962C8B-B14F-4D97-AF65-F5344CB8AC3E}">
        <p14:creationId xmlns:p14="http://schemas.microsoft.com/office/powerpoint/2010/main" val="1795346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589D62-EE31-35C9-A267-7A11801F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FES vs FDG in Ca Breast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EBDFDE-AA2E-09C5-6065-69125B93F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556792"/>
            <a:ext cx="4796961" cy="4377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C5BE06-69C6-0E6A-9E3D-59B0FA1EF401}"/>
              </a:ext>
            </a:extLst>
          </p:cNvPr>
          <p:cNvSpPr txBox="1"/>
          <p:nvPr/>
        </p:nvSpPr>
        <p:spPr>
          <a:xfrm>
            <a:off x="2771800" y="61653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Kurland et al Oncologist 2020</a:t>
            </a:r>
          </a:p>
        </p:txBody>
      </p:sp>
    </p:spTree>
    <p:extLst>
      <p:ext uri="{BB962C8B-B14F-4D97-AF65-F5344CB8AC3E}">
        <p14:creationId xmlns:p14="http://schemas.microsoft.com/office/powerpoint/2010/main" val="3108986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42B5-A9CC-21EB-060E-F19BC83B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in lobular breast cancer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B7F8B-6A53-C6EA-00D8-BEB869543B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Lobular breast cancer can be slow growing</a:t>
            </a:r>
          </a:p>
          <a:p>
            <a:r>
              <a:rPr lang="en-GB" dirty="0"/>
              <a:t>Often presents with odd site metastases</a:t>
            </a:r>
          </a:p>
          <a:p>
            <a:r>
              <a:rPr lang="en-GB" dirty="0"/>
              <a:t>FDG imaging may be low due to low metabolic rate</a:t>
            </a:r>
          </a:p>
          <a:p>
            <a:r>
              <a:rPr lang="en-GB" dirty="0"/>
              <a:t>Normally ER positive</a:t>
            </a:r>
          </a:p>
          <a:p>
            <a:r>
              <a:rPr lang="en-GB" dirty="0"/>
              <a:t>Trial run at Sloan Kettering (</a:t>
            </a:r>
            <a:r>
              <a:rPr lang="en-GB" dirty="0" err="1"/>
              <a:t>Ulaner</a:t>
            </a:r>
            <a:r>
              <a:rPr lang="en-GB" dirty="0"/>
              <a:t> et al JNM 2021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1C4849-8C7A-8A7A-3C9A-90F2E9303B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93139"/>
            <a:ext cx="4038600" cy="354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38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13DFEC-A6DA-4554-FBF3-5E4138BB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Oestrogen receptor PET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E0FAA7-150C-FB82-6F20-F239ECF41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Licenced and available in the USA</a:t>
            </a:r>
          </a:p>
          <a:p>
            <a:r>
              <a:rPr lang="en-GB" dirty="0"/>
              <a:t>Still not clear how it will be used clinically</a:t>
            </a:r>
          </a:p>
          <a:p>
            <a:r>
              <a:rPr lang="en-GB" dirty="0"/>
              <a:t>Also unclear how clinician may use this information to change patient management</a:t>
            </a:r>
          </a:p>
          <a:p>
            <a:r>
              <a:rPr lang="en-GB" dirty="0"/>
              <a:t>Not yet available in Europe </a:t>
            </a:r>
          </a:p>
        </p:txBody>
      </p:sp>
    </p:spTree>
    <p:extLst>
      <p:ext uri="{BB962C8B-B14F-4D97-AF65-F5344CB8AC3E}">
        <p14:creationId xmlns:p14="http://schemas.microsoft.com/office/powerpoint/2010/main" val="3460641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2A8B-C459-953B-2F6C-03BBA8DA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Imaging the pancreas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4F0AB-3B2A-3C59-B04A-3B9D67CE57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Exendin is a glucagon like protein-1 receptor agent </a:t>
            </a:r>
          </a:p>
          <a:p>
            <a:r>
              <a:rPr lang="en-GB" dirty="0"/>
              <a:t>Can be used to image pancreatic beta cells</a:t>
            </a:r>
          </a:p>
          <a:p>
            <a:r>
              <a:rPr lang="en-GB" dirty="0"/>
              <a:t>These may be focal in insulinoma or congenital hypoglycaemia</a:t>
            </a:r>
          </a:p>
          <a:p>
            <a:r>
              <a:rPr lang="en-GB" dirty="0"/>
              <a:t>Both rare conditions</a:t>
            </a:r>
          </a:p>
          <a:p>
            <a:r>
              <a:rPr lang="en-GB" dirty="0"/>
              <a:t>European multicentre trial Boss et al JNM 2022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FEC1258-063D-6B61-A16C-F6B14D266B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41651"/>
            <a:ext cx="4038600" cy="224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79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E6912-3457-10F4-D06D-1F8517C46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Zr-89 Herceptin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44A24-1120-A3EC-9284-50D6D4F6C8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Zr-89 is a long-lived PET pharmaceutical</a:t>
            </a:r>
          </a:p>
          <a:p>
            <a:r>
              <a:rPr lang="en-GB" dirty="0"/>
              <a:t>Can be complexed to a number of molecules </a:t>
            </a:r>
          </a:p>
          <a:p>
            <a:r>
              <a:rPr lang="en-GB" dirty="0"/>
              <a:t>Used with antibodies as can image over 24 hours </a:t>
            </a:r>
          </a:p>
          <a:p>
            <a:r>
              <a:rPr lang="en-GB" dirty="0"/>
              <a:t>Work done at Uni of Washington </a:t>
            </a:r>
            <a:r>
              <a:rPr lang="en-GB" dirty="0" err="1"/>
              <a:t>LaForest</a:t>
            </a:r>
            <a:r>
              <a:rPr lang="en-GB" dirty="0"/>
              <a:t> </a:t>
            </a:r>
            <a:r>
              <a:rPr lang="en-GB" dirty="0" err="1"/>
              <a:t>etal</a:t>
            </a:r>
            <a:r>
              <a:rPr lang="en-GB" dirty="0"/>
              <a:t> Mol </a:t>
            </a:r>
            <a:r>
              <a:rPr lang="en-GB" dirty="0" err="1"/>
              <a:t>Imag</a:t>
            </a:r>
            <a:r>
              <a:rPr lang="en-GB" dirty="0"/>
              <a:t> </a:t>
            </a:r>
            <a:r>
              <a:rPr lang="en-GB" dirty="0" err="1"/>
              <a:t>Biol</a:t>
            </a:r>
            <a:endParaRPr lang="en-GB" dirty="0"/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B22A46-E7B3-AED3-C10E-A3E968233A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56642"/>
            <a:ext cx="4038600" cy="24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37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B479-BEA3-5015-1839-00C9DF70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Zr-89 </a:t>
            </a:r>
            <a:r>
              <a:rPr lang="en-GB" dirty="0" err="1"/>
              <a:t>immunoPET</a:t>
            </a:r>
            <a:r>
              <a:rPr lang="en-GB" dirty="0"/>
              <a:t> in renal cancer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E661F-A810-C2EF-EF53-979702CDEB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Phase III prospective multi-centre trial </a:t>
            </a:r>
          </a:p>
          <a:p>
            <a:r>
              <a:rPr lang="en-GB" dirty="0"/>
              <a:t>Used Zr-89 </a:t>
            </a:r>
            <a:r>
              <a:rPr lang="en-GB" dirty="0" err="1"/>
              <a:t>gerentuximab</a:t>
            </a:r>
            <a:endParaRPr lang="en-GB" dirty="0"/>
          </a:p>
          <a:p>
            <a:r>
              <a:rPr lang="en-GB" dirty="0"/>
              <a:t>Labes cyclic anhydrase 9 present in RCC but not normal renal tissue </a:t>
            </a:r>
          </a:p>
          <a:p>
            <a:r>
              <a:rPr lang="en-GB" dirty="0"/>
              <a:t>PET imaging 5 days after 37MBq given </a:t>
            </a:r>
          </a:p>
          <a:p>
            <a:r>
              <a:rPr lang="en-GB" dirty="0"/>
              <a:t>Sensitivity 86%, specificity 88% for primary and </a:t>
            </a:r>
            <a:r>
              <a:rPr lang="en-GB" dirty="0" err="1"/>
              <a:t>mets</a:t>
            </a:r>
            <a:endParaRPr lang="en-GB" dirty="0"/>
          </a:p>
          <a:p>
            <a:r>
              <a:rPr lang="en-GB" dirty="0" err="1"/>
              <a:t>Shuch</a:t>
            </a:r>
            <a:r>
              <a:rPr lang="en-GB" dirty="0"/>
              <a:t> et al Lan Oncol 2024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05BE99-4808-066C-5077-65125DF0A8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4088" y="1196752"/>
            <a:ext cx="3150721" cy="525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15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D31B0-7C24-A31A-D957-D253F35B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77850-E32C-9DEA-C5DC-E24E39E8D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FAPI is good when its good</a:t>
            </a:r>
          </a:p>
          <a:p>
            <a:r>
              <a:rPr lang="en-GB" dirty="0"/>
              <a:t>Does not target tumour but support system</a:t>
            </a:r>
          </a:p>
          <a:p>
            <a:r>
              <a:rPr lang="en-GB" dirty="0"/>
              <a:t>UNLESS it’s a sarcoma</a:t>
            </a:r>
          </a:p>
          <a:p>
            <a:r>
              <a:rPr lang="en-GB" dirty="0"/>
              <a:t>Looks good in cholangiocarcinoma and other GI tumours </a:t>
            </a:r>
          </a:p>
          <a:p>
            <a:r>
              <a:rPr lang="en-GB" dirty="0"/>
              <a:t>Used in inflammation</a:t>
            </a:r>
          </a:p>
          <a:p>
            <a:r>
              <a:rPr lang="en-GB" dirty="0"/>
              <a:t>FES maps oestrogen receptors </a:t>
            </a:r>
          </a:p>
          <a:p>
            <a:r>
              <a:rPr lang="en-GB" dirty="0"/>
              <a:t>Many more PET products coming </a:t>
            </a:r>
          </a:p>
        </p:txBody>
      </p:sp>
    </p:spTree>
    <p:extLst>
      <p:ext uri="{BB962C8B-B14F-4D97-AF65-F5344CB8AC3E}">
        <p14:creationId xmlns:p14="http://schemas.microsoft.com/office/powerpoint/2010/main" val="142812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CE80-4D3E-2BC6-F053-129685C7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FAPI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390CD-C2BA-81B4-4448-966EB7EE3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FAPI=fibroblast activation protein inhibitor</a:t>
            </a:r>
          </a:p>
          <a:p>
            <a:r>
              <a:rPr lang="en-GB" dirty="0"/>
              <a:t>Related to fibrosis</a:t>
            </a:r>
          </a:p>
          <a:p>
            <a:r>
              <a:rPr lang="en-GB" dirty="0"/>
              <a:t>Fibrosis is a healing reaction to any injury such as infection or infarct</a:t>
            </a:r>
          </a:p>
          <a:p>
            <a:r>
              <a:rPr lang="en-GB" dirty="0"/>
              <a:t>Can also be a major component of auto-immune disease</a:t>
            </a:r>
          </a:p>
          <a:p>
            <a:r>
              <a:rPr lang="en-GB" dirty="0"/>
              <a:t>Can result in organ failure</a:t>
            </a:r>
          </a:p>
          <a:p>
            <a:r>
              <a:rPr lang="en-GB" dirty="0"/>
              <a:t>Some tumour cells induce fibrosis as part of support </a:t>
            </a:r>
          </a:p>
        </p:txBody>
      </p:sp>
    </p:spTree>
    <p:extLst>
      <p:ext uri="{BB962C8B-B14F-4D97-AF65-F5344CB8AC3E}">
        <p14:creationId xmlns:p14="http://schemas.microsoft.com/office/powerpoint/2010/main" val="248475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5962969-D990-F325-E013-A6BCB9F8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What is in a tumour-revision</a:t>
            </a:r>
          </a:p>
        </p:txBody>
      </p:sp>
      <p:pic>
        <p:nvPicPr>
          <p:cNvPr id="5123" name="Content Placeholder 3">
            <a:extLst>
              <a:ext uri="{FF2B5EF4-FFF2-40B4-BE49-F238E27FC236}">
                <a16:creationId xmlns:a16="http://schemas.microsoft.com/office/drawing/2014/main" id="{2856B886-5FD7-46AC-EF95-106DED755C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03325"/>
            <a:ext cx="7061200" cy="5456238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6145294-EAEA-7F0C-BEDF-DC6F4AC2FE51}"/>
              </a:ext>
            </a:extLst>
          </p:cNvPr>
          <p:cNvSpPr/>
          <p:nvPr/>
        </p:nvSpPr>
        <p:spPr>
          <a:xfrm>
            <a:off x="3347864" y="5949280"/>
            <a:ext cx="122413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7AFFA-143B-C8F6-B7C0-7697C2288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FAPI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A5A22-2EA3-697E-3198-6C1D14E1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Started about 40 years ago</a:t>
            </a:r>
          </a:p>
          <a:p>
            <a:r>
              <a:rPr lang="en-GB" dirty="0"/>
              <a:t>Concentrated on inflammation and infection</a:t>
            </a:r>
          </a:p>
          <a:p>
            <a:r>
              <a:rPr lang="en-GB" dirty="0"/>
              <a:t>Labelled with single photon agents</a:t>
            </a:r>
          </a:p>
          <a:p>
            <a:r>
              <a:rPr lang="en-GB" dirty="0"/>
              <a:t>Did not get used widely</a:t>
            </a:r>
          </a:p>
          <a:p>
            <a:r>
              <a:rPr lang="en-GB" dirty="0"/>
              <a:t>However, some cancers also produce cancer chemokines which develop cancer activated fibroblasts </a:t>
            </a:r>
          </a:p>
          <a:p>
            <a:r>
              <a:rPr lang="en-GB" dirty="0"/>
              <a:t>Also sarcomas are cancers of fibroblast cells lines </a:t>
            </a:r>
          </a:p>
        </p:txBody>
      </p:sp>
    </p:spTree>
    <p:extLst>
      <p:ext uri="{BB962C8B-B14F-4D97-AF65-F5344CB8AC3E}">
        <p14:creationId xmlns:p14="http://schemas.microsoft.com/office/powerpoint/2010/main" val="359386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B9B9-EE17-9534-2D46-82DB6C41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Cancer induced fibrosis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C108F-6B89-67F2-18EE-D0C4B2D2F5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 variety of cancer chemokines have been identified</a:t>
            </a:r>
          </a:p>
          <a:p>
            <a:r>
              <a:rPr lang="en-GB" dirty="0"/>
              <a:t>Tenascin-C in muscle and brain</a:t>
            </a:r>
          </a:p>
          <a:p>
            <a:r>
              <a:rPr lang="en-GB" dirty="0" err="1"/>
              <a:t>Desmin</a:t>
            </a:r>
            <a:r>
              <a:rPr lang="en-GB" dirty="0"/>
              <a:t> in NETs</a:t>
            </a:r>
          </a:p>
          <a:p>
            <a:r>
              <a:rPr lang="en-GB" dirty="0"/>
              <a:t>FAP itself</a:t>
            </a:r>
          </a:p>
          <a:p>
            <a:r>
              <a:rPr lang="en-GB" dirty="0"/>
              <a:t>Fibroblast specific protein-1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0E616C-6E2D-233A-C906-1EEC695E2F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75730"/>
            <a:ext cx="4038600" cy="41749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C4D683-5FEC-04D5-B923-B3C46F1A4F57}"/>
              </a:ext>
            </a:extLst>
          </p:cNvPr>
          <p:cNvSpPr txBox="1"/>
          <p:nvPr/>
        </p:nvSpPr>
        <p:spPr>
          <a:xfrm>
            <a:off x="5220072" y="612616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 Semin Cancer </a:t>
            </a:r>
            <a:r>
              <a:rPr lang="en-GB" dirty="0" err="1"/>
              <a:t>Biol</a:t>
            </a:r>
            <a:r>
              <a:rPr lang="en-GB" dirty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31587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breakthrough-Ga-68 FAPI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Giessel</a:t>
            </a:r>
            <a:r>
              <a:rPr lang="en-GB" dirty="0"/>
              <a:t> et al JNM 2019 </a:t>
            </a:r>
          </a:p>
          <a:p>
            <a:r>
              <a:rPr lang="en-GB" dirty="0"/>
              <a:t>Use of Ga-68 DTPA labelled fibroblast activation protein inhibitor (FAPI)</a:t>
            </a:r>
          </a:p>
          <a:p>
            <a:r>
              <a:rPr lang="en-GB" dirty="0"/>
              <a:t>Present in the support structure of most tumours</a:t>
            </a:r>
          </a:p>
          <a:p>
            <a:r>
              <a:rPr lang="en-GB" dirty="0"/>
              <a:t>Hope this will be more cancer specific than FDG </a:t>
            </a:r>
          </a:p>
          <a:p>
            <a:r>
              <a:rPr lang="en-GB" dirty="0"/>
              <a:t>Less non specific background activity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46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Ga-68 FAPI-2 structure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564904"/>
            <a:ext cx="7920880" cy="163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479715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Simple structure which can be added to a ligand for Ga-68 or possibly fluorinated with F-18 </a:t>
            </a:r>
          </a:p>
        </p:txBody>
      </p:sp>
    </p:spTree>
    <p:extLst>
      <p:ext uri="{BB962C8B-B14F-4D97-AF65-F5344CB8AC3E}">
        <p14:creationId xmlns:p14="http://schemas.microsoft.com/office/powerpoint/2010/main" val="307946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SNMMI picture of the year 2019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55" y="1500001"/>
            <a:ext cx="4180490" cy="508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421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72A04B26C3F244A88D18C4F6F83661" ma:contentTypeVersion="17" ma:contentTypeDescription="Create a new document." ma:contentTypeScope="" ma:versionID="759632dfc5543a3dda15c322fbc63b75">
  <xsd:schema xmlns:xsd="http://www.w3.org/2001/XMLSchema" xmlns:xs="http://www.w3.org/2001/XMLSchema" xmlns:p="http://schemas.microsoft.com/office/2006/metadata/properties" xmlns:ns2="f810639e-b55c-45d8-baec-81c336fc5747" xmlns:ns3="514cf9ee-2086-46a5-b02c-05a4a5626588" targetNamespace="http://schemas.microsoft.com/office/2006/metadata/properties" ma:root="true" ma:fieldsID="b813e36c5e1a015853c6461e7994c6d4" ns2:_="" ns3:_="">
    <xsd:import namespace="f810639e-b55c-45d8-baec-81c336fc5747"/>
    <xsd:import namespace="514cf9ee-2086-46a5-b02c-05a4a56265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0639e-b55c-45d8-baec-81c336fc57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d480c07-57bd-4123-8f08-f7a302dcf8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cf9ee-2086-46a5-b02c-05a4a56265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1137e20-7a37-4215-907a-89c7a03ffad4}" ma:internalName="TaxCatchAll" ma:showField="CatchAllData" ma:web="514cf9ee-2086-46a5-b02c-05a4a56265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4cf9ee-2086-46a5-b02c-05a4a5626588" xsi:nil="true"/>
    <lcf76f155ced4ddcb4097134ff3c332f xmlns="f810639e-b55c-45d8-baec-81c336fc574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F3959D-3498-40CF-B2C7-5B66FB89BCDA}"/>
</file>

<file path=customXml/itemProps2.xml><?xml version="1.0" encoding="utf-8"?>
<ds:datastoreItem xmlns:ds="http://schemas.openxmlformats.org/officeDocument/2006/customXml" ds:itemID="{D0A22155-2672-4278-A2B6-9A10DEFE2690}"/>
</file>

<file path=customXml/itemProps3.xml><?xml version="1.0" encoding="utf-8"?>
<ds:datastoreItem xmlns:ds="http://schemas.openxmlformats.org/officeDocument/2006/customXml" ds:itemID="{4B00BF75-4E66-4499-A50C-D23F3A5C5DC7}"/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1031</Words>
  <Application>Microsoft Office PowerPoint</Application>
  <PresentationFormat>On-screen Show (4:3)</PresentationFormat>
  <Paragraphs>155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FAPI and all that</vt:lpstr>
      <vt:lpstr>Introduction</vt:lpstr>
      <vt:lpstr>What is FAPI</vt:lpstr>
      <vt:lpstr>What is in a tumour-revision</vt:lpstr>
      <vt:lpstr>FAPI imaging</vt:lpstr>
      <vt:lpstr>Cancer induced fibrosis</vt:lpstr>
      <vt:lpstr>The breakthrough-Ga-68 FAPI</vt:lpstr>
      <vt:lpstr>Ga-68 FAPI-2 structure</vt:lpstr>
      <vt:lpstr>SNMMI picture of the year 2019 </vt:lpstr>
      <vt:lpstr>Ga-68 FAPI in gynaecological cancer</vt:lpstr>
      <vt:lpstr>Variation in FAPI uptake </vt:lpstr>
      <vt:lpstr>Ga-68 FAPI in gastric cancer </vt:lpstr>
      <vt:lpstr>Ga-68 FAPI PET in GI tumours</vt:lpstr>
      <vt:lpstr>Ga-68 FAPI in sarcoma</vt:lpstr>
      <vt:lpstr>Ga-68 FAPI in cholangiocarcinoma</vt:lpstr>
      <vt:lpstr>Ga-68 FAPI in lung pathology</vt:lpstr>
      <vt:lpstr>Ga-68 FAPI vs F-18 FDG</vt:lpstr>
      <vt:lpstr>Ga-68 FAPI PET in lung fibrosis</vt:lpstr>
      <vt:lpstr>Ga-68 FAPI in liver cirrhosis</vt:lpstr>
      <vt:lpstr>Ga-68 FAPI in infection</vt:lpstr>
      <vt:lpstr>Ga-68 Pentixifor </vt:lpstr>
      <vt:lpstr>Oestrogen receptor imaging</vt:lpstr>
      <vt:lpstr>FES vs FDG in Ca Breast </vt:lpstr>
      <vt:lpstr>Good in lobular breast cancer </vt:lpstr>
      <vt:lpstr>Oestrogen receptor PET</vt:lpstr>
      <vt:lpstr>Imaging the pancreas</vt:lpstr>
      <vt:lpstr>Zr-89 Herceptin</vt:lpstr>
      <vt:lpstr>Zr-89 immunoPET in renal cancer </vt:lpstr>
      <vt:lpstr>Summary</vt:lpstr>
    </vt:vector>
  </TitlesOfParts>
  <Company>Cambridge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Ga-68 FAPI</dc:title>
  <dc:creator>Buscombe, John</dc:creator>
  <cp:lastModifiedBy>John Buscombe</cp:lastModifiedBy>
  <cp:revision>6</cp:revision>
  <dcterms:created xsi:type="dcterms:W3CDTF">2019-09-30T08:32:44Z</dcterms:created>
  <dcterms:modified xsi:type="dcterms:W3CDTF">2025-07-24T08:44:44Z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0x0101004872A04B26C3F244A88D18C4F6F83661</vt:lpwstr>
  </property>
</Properties>
</file>